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Nunito ExtraBold"/>
      <p:bold r:id="rId28"/>
      <p:boldItalic r:id="rId29"/>
    </p:embeddedFont>
    <p:embeddedFont>
      <p:font typeface="Nuni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NunitoExtraBold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Light-bold.fntdata"/><Relationship Id="rId30" Type="http://schemas.openxmlformats.org/officeDocument/2006/relationships/font" Target="fonts/NunitoLight-regular.fntdata"/><Relationship Id="rId11" Type="http://schemas.openxmlformats.org/officeDocument/2006/relationships/slide" Target="slides/slide6.xml"/><Relationship Id="rId33" Type="http://schemas.openxmlformats.org/officeDocument/2006/relationships/font" Target="fonts/Nuni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Partenariat IFB-SIB et implication des plateformes Hub de Bioinfo et Biostat (I. Pasteur Paris) et Migale (Inra Jouy-en-Josas).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Gros succès 40 inscrits pour 15 places. Deuxième session le 13 septembre lancée et peut-être une troisième ensuite. Présentation des organisateurs.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4ad3f42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d4ad3f4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cc83600b7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cc83600b7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c83600b7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cc83600b7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cc83600b7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cc83600b7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cc83600b7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cc83600b7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c83600b7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cc83600b7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c83600b7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cc83600b7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c83600b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cc83600b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cc83600b7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cc83600b7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cc83600b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cc83600b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 original : on se forme durant la première journée et on apprend ensuite à former les autres durant la deuxièmes journée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cc83600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cc83600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18eb4d5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18eb4d5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c83600b7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c83600b7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4ad3f4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4ad3f4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4ad3f4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d4ad3f4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d4ad3f4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d4ad3f4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4ad3f42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4ad3f4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3988" y="1325880"/>
            <a:ext cx="8839200" cy="199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32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ExtraBold"/>
              <a:buNone/>
              <a:defRPr i="0" sz="2400" u="none" cap="none" strike="noStrike">
                <a:solidFill>
                  <a:srgbClr val="FFFFFF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165800" y="157425"/>
            <a:ext cx="500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Nunito"/>
              <a:buNone/>
              <a:defRPr i="1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Nunito"/>
              <a:buChar char="❑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00"/>
              <a:buFont typeface="Nunito"/>
              <a:buChar char="•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■"/>
              <a:defRPr i="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549325" y="3401800"/>
            <a:ext cx="680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Font typeface="Nunito"/>
              <a:buNone/>
              <a:defRPr i="1" sz="18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Font typeface="Nunito"/>
              <a:buChar char="❑"/>
              <a:defRPr i="0" sz="18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080"/>
              <a:buFont typeface="Nunito"/>
              <a:buChar char="•"/>
              <a:defRPr i="0" sz="16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880"/>
              <a:buFont typeface="Nunito"/>
              <a:buChar char="■"/>
              <a:defRPr i="0" sz="16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unito"/>
              <a:buChar char="■"/>
              <a:defRPr i="0" sz="16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7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7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7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15588"/>
              </a:buClr>
              <a:buSzPts val="700"/>
              <a:buFont typeface="Nunito"/>
              <a:buChar char="■"/>
              <a:defRPr i="0" sz="1400" u="none" cap="none" strike="noStrike">
                <a:solidFill>
                  <a:srgbClr val="11558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872" y="4051399"/>
            <a:ext cx="1511001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896" y="3995424"/>
            <a:ext cx="1039306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724" y="4357125"/>
            <a:ext cx="1836253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Right column Content">
  <p:cSld name="1_Right column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644000" y="519525"/>
            <a:ext cx="42864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64" name="Google Shape;64;p11"/>
          <p:cNvCxnSpPr/>
          <p:nvPr/>
        </p:nvCxnSpPr>
        <p:spPr>
          <a:xfrm>
            <a:off x="248100" y="4719350"/>
            <a:ext cx="8687400" cy="0"/>
          </a:xfrm>
          <a:prstGeom prst="straightConnector1">
            <a:avLst/>
          </a:prstGeom>
          <a:noFill/>
          <a:ln cap="flat" cmpd="sng" w="9525">
            <a:solidFill>
              <a:srgbClr val="238BD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1"/>
          <p:cNvSpPr txBox="1"/>
          <p:nvPr/>
        </p:nvSpPr>
        <p:spPr>
          <a:xfrm>
            <a:off x="3999375" y="4815675"/>
            <a:ext cx="4308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fr" sz="1200">
                <a:solidFill>
                  <a:srgbClr val="666666"/>
                </a:solidFill>
              </a:rPr>
              <a:t>Formation R Shiny, Institut Pasteur, 9-10 juillet 2019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1"/>
          <p:cNvGrpSpPr/>
          <p:nvPr/>
        </p:nvGrpSpPr>
        <p:grpSpPr>
          <a:xfrm>
            <a:off x="312351" y="4732614"/>
            <a:ext cx="3465884" cy="422797"/>
            <a:chOff x="312351" y="4732614"/>
            <a:chExt cx="3465884" cy="422797"/>
          </a:xfrm>
        </p:grpSpPr>
        <p:pic>
          <p:nvPicPr>
            <p:cNvPr id="67" name="Google Shape;6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2351" y="4751989"/>
              <a:ext cx="648677" cy="38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6400" y="4734805"/>
              <a:ext cx="772662" cy="41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4072" y="4732614"/>
              <a:ext cx="422790" cy="42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13051" y="4792513"/>
              <a:ext cx="1265184" cy="30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Right column - no footer">
  <p:cSld name="1_Right column Content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4644000" y="519525"/>
            <a:ext cx="42864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eft column no footnote">
  <p:cSld name="1_Left column Conten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iapositive de titre">
  <p:cSld name="2_Diapositive de titr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154000" y="1325873"/>
            <a:ext cx="8839200" cy="18807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1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342900" y="3928110"/>
            <a:ext cx="8458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1080"/>
              <a:buFont typeface="Noto Sans Symbols"/>
              <a:buNone/>
              <a:defRPr b="0" i="1" sz="1800" u="none" cap="none" strike="noStrike">
                <a:solidFill>
                  <a:srgbClr val="00246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99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2080"/>
              <a:buFont typeface="Time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600"/>
              </a:buClr>
              <a:buSzPts val="88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14208" l="8822" r="7864" t="15591"/>
          <a:stretch/>
        </p:blipFill>
        <p:spPr>
          <a:xfrm>
            <a:off x="19675" y="0"/>
            <a:ext cx="2159700" cy="9348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248100" y="4719350"/>
            <a:ext cx="8687400" cy="0"/>
          </a:xfrm>
          <a:prstGeom prst="straightConnector1">
            <a:avLst/>
          </a:prstGeom>
          <a:noFill/>
          <a:ln cap="flat" cmpd="sng" w="9525">
            <a:solidFill>
              <a:srgbClr val="238BD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3999375" y="4815675"/>
            <a:ext cx="4308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fr" sz="1200">
                <a:solidFill>
                  <a:srgbClr val="666666"/>
                </a:solidFill>
              </a:rPr>
              <a:t>Formation R Shiny, Institut Pasteur, 9-10 juillet 2019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312351" y="4732614"/>
            <a:ext cx="3465884" cy="422797"/>
            <a:chOff x="312351" y="4732614"/>
            <a:chExt cx="3465884" cy="422797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2351" y="4751989"/>
              <a:ext cx="648677" cy="38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6400" y="4734805"/>
              <a:ext cx="772662" cy="41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4072" y="4732614"/>
              <a:ext cx="422790" cy="42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13051" y="4792513"/>
              <a:ext cx="1265184" cy="30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 + ref">
  <p:cSld name="1_Title and Content + ref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228600" y="529828"/>
            <a:ext cx="8726400" cy="4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6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Times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0" y="4958834"/>
            <a:ext cx="86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❑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Times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600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Left column Content + Ref">
  <p:cSld name="2_Left column Content + Ref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0" y="4958834"/>
            <a:ext cx="86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❑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Times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600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228600" y="52982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 + footnote">
  <p:cSld name="2_Left column Content + Ref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28600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734625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9" name="Google Shape;109;p18"/>
          <p:cNvCxnSpPr/>
          <p:nvPr/>
        </p:nvCxnSpPr>
        <p:spPr>
          <a:xfrm>
            <a:off x="248100" y="4719350"/>
            <a:ext cx="8687400" cy="0"/>
          </a:xfrm>
          <a:prstGeom prst="straightConnector1">
            <a:avLst/>
          </a:prstGeom>
          <a:noFill/>
          <a:ln cap="flat" cmpd="sng" w="9525">
            <a:solidFill>
              <a:srgbClr val="238BD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3999375" y="4815675"/>
            <a:ext cx="4308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fr" sz="1200">
                <a:solidFill>
                  <a:srgbClr val="666666"/>
                </a:solidFill>
              </a:rPr>
              <a:t>Formation R Shiny, Institut Pasteur, 9-10 juillet 2019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312351" y="4732614"/>
            <a:ext cx="3465884" cy="422797"/>
            <a:chOff x="312351" y="4732614"/>
            <a:chExt cx="3465884" cy="422797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12351" y="4751989"/>
              <a:ext cx="648677" cy="38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6400" y="4734805"/>
              <a:ext cx="772662" cy="41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4072" y="4732614"/>
              <a:ext cx="422790" cy="42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13051" y="4792513"/>
              <a:ext cx="1265184" cy="303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Right column Content + Ref">
  <p:cSld name="2_Right column Content + Ref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0" y="4958834"/>
            <a:ext cx="86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Times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600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644008" y="519522"/>
            <a:ext cx="4286400" cy="4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453625"/>
            <a:ext cx="8726400" cy="4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15588"/>
              </a:buClr>
              <a:buSzPts val="1600"/>
              <a:buFont typeface="Nunito"/>
              <a:buChar char="■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unito"/>
              <a:buChar char="❑"/>
              <a:defRPr i="0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unito"/>
              <a:buChar char="•"/>
              <a:defRPr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unito"/>
              <a:buChar char="■"/>
              <a:defRPr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■"/>
              <a:defRPr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■"/>
              <a:defRPr i="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■"/>
              <a:defRPr i="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■"/>
              <a:defRPr i="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"/>
              <a:buChar char="■"/>
              <a:defRPr i="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248100" y="4719350"/>
            <a:ext cx="8687400" cy="0"/>
          </a:xfrm>
          <a:prstGeom prst="straightConnector1">
            <a:avLst/>
          </a:prstGeom>
          <a:noFill/>
          <a:ln cap="flat" cmpd="sng" w="9525">
            <a:solidFill>
              <a:srgbClr val="238BD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/>
        </p:nvSpPr>
        <p:spPr>
          <a:xfrm>
            <a:off x="3999375" y="4815675"/>
            <a:ext cx="4308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fr" sz="1200">
                <a:solidFill>
                  <a:srgbClr val="666666"/>
                </a:solidFill>
              </a:rPr>
              <a:t>Formation R Shiny, Institut Pasteur, 12-13 septembre 2019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51" y="4751989"/>
            <a:ext cx="648677" cy="3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47" y="4719339"/>
            <a:ext cx="422790" cy="4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051" y="4792513"/>
            <a:ext cx="1265184" cy="3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eft column Content">
  <p:cSld name="1_Left column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2" name="Google Shape;32;p4"/>
          <p:cNvCxnSpPr/>
          <p:nvPr/>
        </p:nvCxnSpPr>
        <p:spPr>
          <a:xfrm>
            <a:off x="248100" y="4719350"/>
            <a:ext cx="8687400" cy="0"/>
          </a:xfrm>
          <a:prstGeom prst="straightConnector1">
            <a:avLst/>
          </a:prstGeom>
          <a:noFill/>
          <a:ln cap="flat" cmpd="sng" w="9525">
            <a:solidFill>
              <a:srgbClr val="238BD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4"/>
          <p:cNvSpPr txBox="1"/>
          <p:nvPr/>
        </p:nvSpPr>
        <p:spPr>
          <a:xfrm>
            <a:off x="3999375" y="4815675"/>
            <a:ext cx="4308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fr" sz="1200">
                <a:solidFill>
                  <a:srgbClr val="666666"/>
                </a:solidFill>
              </a:rPr>
              <a:t>Formation R Shiny, Institut Pasteur, 12-13 septembre 2019</a:t>
            </a:r>
            <a:endParaRPr b="0" i="1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51" y="4751989"/>
            <a:ext cx="648677" cy="38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072" y="4732614"/>
            <a:ext cx="422790" cy="4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3051" y="4792513"/>
            <a:ext cx="1265184" cy="3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 sans pied de page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 + ref">
  <p:cSld name="2_Left column Content + Ref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0" y="4958834"/>
            <a:ext cx="861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Noto Sans Symbols"/>
              <a:buChar char="❑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000"/>
              <a:buFont typeface="Times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6600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228600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734625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2_Left column Content + Ref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1" sz="24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228600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4734625" y="436378"/>
            <a:ext cx="42864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200"/>
              <a:buFont typeface="Time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apositive de titre">
  <p:cSld name="1_Diapositive de titr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153988" y="1958340"/>
            <a:ext cx="8839200" cy="10974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1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b="0" i="1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+ 1 column - no footer">
  <p:cSld name="OBJEC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228600" y="453625"/>
            <a:ext cx="8726400" cy="4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15588"/>
              </a:buClr>
              <a:buSzPts val="16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oto Sans Symbols"/>
              <a:buChar char="❑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1400"/>
              <a:buFont typeface="Times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  <a:solidFill>
            <a:srgbClr val="238BD7">
              <a:alpha val="9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1" sz="24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b="1" i="1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418675"/>
            <a:ext cx="8726400" cy="3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5588"/>
              </a:buClr>
              <a:buSzPts val="1600"/>
              <a:buFont typeface="Nunito Light"/>
              <a:buChar char="■"/>
              <a:defRPr i="0" sz="16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800"/>
              <a:buFont typeface="Nunito Light"/>
              <a:buChar char="❑"/>
              <a:defRPr i="0" sz="16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88"/>
              </a:buClr>
              <a:buSzPts val="2000"/>
              <a:buFont typeface="Nunito Light"/>
              <a:buChar char="•"/>
              <a:defRPr i="0" sz="16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8448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880"/>
              <a:buFont typeface="Nunito Light"/>
              <a:buChar char="■"/>
              <a:defRPr i="0" sz="16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unito Light"/>
              <a:buChar char="■"/>
              <a:defRPr i="0" sz="16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unito Light"/>
              <a:buChar char="■"/>
              <a:defRPr i="0" sz="14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unito Light"/>
              <a:buChar char="■"/>
              <a:defRPr i="0" sz="14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unito Light"/>
              <a:buChar char="■"/>
              <a:defRPr i="0" sz="14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unito Light"/>
              <a:buChar char="■"/>
              <a:defRPr i="0" sz="1400" u="none" cap="none" strike="noStrik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6800" y="4843175"/>
            <a:ext cx="458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344738" y="-291703"/>
            <a:ext cx="184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2344738" y="-291703"/>
            <a:ext cx="184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ifb-shiny19-gslides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hub05.hosting.pasteur.fr:808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iosphere.france-bioinformatique.fr/cloudweb/login/" TargetMode="External"/><Relationship Id="rId4" Type="http://schemas.openxmlformats.org/officeDocument/2006/relationships/hyperlink" Target="https://biosphere.france-bioinformatique.fr/cloudweb/login/" TargetMode="External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iosphere.france-bioinformatique.fr/catalogue/" TargetMode="External"/><Relationship Id="rId4" Type="http://schemas.openxmlformats.org/officeDocument/2006/relationships/hyperlink" Target="https://biosphere.france-bioinformatique.fr/catalogue/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biosphere.france-bioinformatique.fr/catalogu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://hub05.hosting.pasteur.fr:443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://hub05.hosting.pasteur.fr:8000/xian/" TargetMode="External"/><Relationship Id="rId5" Type="http://schemas.openxmlformats.org/officeDocument/2006/relationships/hyperlink" Target="http://hub05.hosting.pasteur.fr:8000/xian/" TargetMode="External"/><Relationship Id="rId6" Type="http://schemas.openxmlformats.org/officeDocument/2006/relationships/hyperlink" Target="http://hub05.hosting.pasteur.fr:8000/xia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://sherpa.pasteur.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ctrTitle"/>
          </p:nvPr>
        </p:nvSpPr>
        <p:spPr>
          <a:xfrm>
            <a:off x="153988" y="1325880"/>
            <a:ext cx="8839200" cy="19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Formation R-Shiny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FFFF00"/>
                </a:solidFill>
                <a:hlinkClick r:id="rId3"/>
              </a:rPr>
              <a:t>https://tinyurl.com/ifb-shiny19-gslides</a:t>
            </a:r>
            <a:endParaRPr sz="1600">
              <a:solidFill>
                <a:srgbClr val="FFFF00"/>
              </a:solidFill>
            </a:endParaRPr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2165800" y="157425"/>
            <a:ext cx="5003400" cy="5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fr"/>
              <a:t>Institut Pasteur, Paris, les 12 et 13 septembre 2019</a:t>
            </a:r>
            <a:endParaRPr sz="140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72" y="4051399"/>
            <a:ext cx="1511001" cy="10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1549325" y="3401800"/>
            <a:ext cx="68049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fr"/>
              <a:t>Formateurs : C. Malabat, C. Midoux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fr"/>
              <a:t>Organisateurs : </a:t>
            </a:r>
            <a:r>
              <a:rPr b="1" lang="fr"/>
              <a:t>H. Chiapello, Y. Mahmah 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Shiny Server pro à pasteur - interface admin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311700" y="1223850"/>
            <a:ext cx="6805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u="sng">
                <a:solidFill>
                  <a:schemeClr val="hlink"/>
                </a:solidFill>
                <a:hlinkClick r:id="rId3"/>
              </a:rPr>
              <a:t>http://hub05.hosting.pasteur.fr:8080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153988" y="1958340"/>
            <a:ext cx="8839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Déploiement d’une application Shiny sur le cloud IFB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Login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3"/>
              </a:rPr>
              <a:t>https://biosphere.france-bioinformatique.fr/cloudweb/login/</a:t>
            </a:r>
            <a:endParaRPr sz="11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Request an account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Login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direct login or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via eduGAIN (federation of academic identities)</a:t>
            </a:r>
            <a:endParaRPr sz="12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825" y="489373"/>
            <a:ext cx="4978774" cy="430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Rainbio – A catalogue of appliances for bioinformatics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32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Une fédération de clouds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Prérequis 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demande de compte cloud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RainBio</a:t>
            </a:r>
            <a:r>
              <a:rPr lang="fr" sz="1200"/>
              <a:t>: catalogue d’appliances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fr" sz="1200"/>
              <a:t>32 appliances (juillet 2019)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génériques (OS Ubuntu)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applications (RStudio, Shiny, Galaxy, CytoScape, ...)</a:t>
            </a:r>
            <a:endParaRPr sz="12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❑"/>
            </a:pPr>
            <a:r>
              <a:rPr lang="fr" sz="1200"/>
              <a:t>thématiques (bacterial genomics, ...)</a:t>
            </a:r>
            <a:endParaRPr sz="12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5" name="Google Shape;215;p3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7992" y="489352"/>
            <a:ext cx="6063182" cy="383575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32"/>
          <p:cNvSpPr txBox="1"/>
          <p:nvPr/>
        </p:nvSpPr>
        <p:spPr>
          <a:xfrm>
            <a:off x="4016756" y="3203926"/>
            <a:ext cx="1015196" cy="50308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3001400" y="4412300"/>
            <a:ext cx="5830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6"/>
              </a:rPr>
              <a:t>https://biosphere.france-bioinformatique.fr/catalogue/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Instantiating your virtual machine (VM) from an appliance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Choose an appliance (image of pre-installed machine), in this case Shiny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Click “</a:t>
            </a:r>
            <a:r>
              <a:rPr b="1" lang="fr"/>
              <a:t>Configure</a:t>
            </a:r>
            <a:r>
              <a:rPr lang="fr"/>
              <a:t>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Type a </a:t>
            </a:r>
            <a:r>
              <a:rPr b="1" lang="fr"/>
              <a:t>name</a:t>
            </a:r>
            <a:r>
              <a:rPr lang="fr"/>
              <a:t> for your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Choose a </a:t>
            </a:r>
            <a:r>
              <a:rPr b="1" lang="fr"/>
              <a:t>cloud</a:t>
            </a:r>
            <a:r>
              <a:rPr lang="fr"/>
              <a:t> of the federation (e.g. </a:t>
            </a:r>
            <a:r>
              <a:rPr i="1" lang="fr"/>
              <a:t>ifb-core-cloud</a:t>
            </a:r>
            <a:r>
              <a:rPr lang="fr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fr"/>
              <a:t>Cloud favor</a:t>
            </a:r>
            <a:r>
              <a:rPr lang="fr"/>
              <a:t>: select the size of your VM (RAM, cores, storage)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Click “</a:t>
            </a:r>
            <a:r>
              <a:rPr b="1" lang="fr"/>
              <a:t>Start now</a:t>
            </a:r>
            <a:r>
              <a:rPr lang="fr"/>
              <a:t>”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550" y="440053"/>
            <a:ext cx="3234925" cy="1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574" y="2739250"/>
            <a:ext cx="6085576" cy="2276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Listing your virtual machine(s)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228600" y="529825"/>
            <a:ext cx="42531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Click on the tab </a:t>
            </a:r>
            <a:r>
              <a:rPr b="1" lang="fr"/>
              <a:t>myVM</a:t>
            </a:r>
            <a:r>
              <a:rPr lang="fr"/>
              <a:t>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This displays your list of active virtual machine(s)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The Shiny VM takes a few minutes to start.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After that, you can access it either via a terminal (</a:t>
            </a:r>
            <a:r>
              <a:rPr i="1" lang="fr"/>
              <a:t>ssh</a:t>
            </a:r>
            <a:r>
              <a:rPr lang="fr"/>
              <a:t>) or via the Web interface (</a:t>
            </a:r>
            <a:r>
              <a:rPr i="1" lang="fr"/>
              <a:t>https</a:t>
            </a:r>
            <a:r>
              <a:rPr lang="fr"/>
              <a:t>). </a:t>
            </a:r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4925637" y="336956"/>
            <a:ext cx="4218223" cy="3601868"/>
            <a:chOff x="4613125" y="489385"/>
            <a:chExt cx="4378475" cy="3738705"/>
          </a:xfrm>
        </p:grpSpPr>
        <p:pic>
          <p:nvPicPr>
            <p:cNvPr id="233" name="Google Shape;23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7400" y="489385"/>
              <a:ext cx="4324200" cy="3738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4"/>
            <p:cNvSpPr/>
            <p:nvPr/>
          </p:nvSpPr>
          <p:spPr>
            <a:xfrm>
              <a:off x="4613125" y="2179100"/>
              <a:ext cx="4341600" cy="271500"/>
            </a:xfrm>
            <a:prstGeom prst="rect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726" y="3938825"/>
            <a:ext cx="6738649" cy="85375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6" name="Google Shape;236;p34"/>
          <p:cNvCxnSpPr>
            <a:stCxn id="234" idx="2"/>
            <a:endCxn id="235" idx="0"/>
          </p:cNvCxnSpPr>
          <p:nvPr/>
        </p:nvCxnSpPr>
        <p:spPr>
          <a:xfrm flipH="1">
            <a:off x="5723086" y="2226391"/>
            <a:ext cx="1293900" cy="1712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Monitoring your deployed VM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228600" y="1611700"/>
            <a:ext cx="2945400" cy="31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In the list of deployments, click on the ID of your Shiny VM.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This displays the detailed information about this VM.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On the left side, find the instructions to login via a terminal (ssh) or via a Web server (https).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75" y="-3"/>
            <a:ext cx="5868126" cy="507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5"/>
          <p:cNvGrpSpPr/>
          <p:nvPr/>
        </p:nvGrpSpPr>
        <p:grpSpPr>
          <a:xfrm>
            <a:off x="887375" y="398250"/>
            <a:ext cx="2286626" cy="843550"/>
            <a:chOff x="5287400" y="422925"/>
            <a:chExt cx="2286626" cy="843550"/>
          </a:xfrm>
        </p:grpSpPr>
        <p:pic>
          <p:nvPicPr>
            <p:cNvPr id="245" name="Google Shape;245;p35"/>
            <p:cNvPicPr preferRelativeResize="0"/>
            <p:nvPr/>
          </p:nvPicPr>
          <p:blipFill rotWithShape="1">
            <a:blip r:embed="rId4">
              <a:alphaModFix/>
            </a:blip>
            <a:srcRect b="0" l="0" r="65651" t="0"/>
            <a:stretch/>
          </p:blipFill>
          <p:spPr>
            <a:xfrm>
              <a:off x="5287400" y="422925"/>
              <a:ext cx="2286626" cy="843425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6" name="Google Shape;246;p35"/>
            <p:cNvSpPr/>
            <p:nvPr/>
          </p:nvSpPr>
          <p:spPr>
            <a:xfrm>
              <a:off x="5690329" y="754975"/>
              <a:ext cx="293100" cy="511500"/>
            </a:xfrm>
            <a:prstGeom prst="rect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Accessing your Shiny Web server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25" y="362329"/>
            <a:ext cx="3296800" cy="13979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36"/>
          <p:cNvSpPr/>
          <p:nvPr/>
        </p:nvSpPr>
        <p:spPr>
          <a:xfrm>
            <a:off x="3467218" y="1140079"/>
            <a:ext cx="872400" cy="2997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b="7079" l="5125" r="5116" t="3975"/>
          <a:stretch/>
        </p:blipFill>
        <p:spPr>
          <a:xfrm>
            <a:off x="0" y="1818500"/>
            <a:ext cx="3881277" cy="3325549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5" name="Google Shape;255;p36"/>
          <p:cNvCxnSpPr>
            <a:stCxn id="253" idx="1"/>
            <a:endCxn id="254" idx="0"/>
          </p:cNvCxnSpPr>
          <p:nvPr/>
        </p:nvCxnSpPr>
        <p:spPr>
          <a:xfrm flipH="1">
            <a:off x="1940518" y="1289929"/>
            <a:ext cx="1526700" cy="528600"/>
          </a:xfrm>
          <a:prstGeom prst="bentConnector2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36"/>
          <p:cNvPicPr preferRelativeResize="0"/>
          <p:nvPr/>
        </p:nvPicPr>
        <p:blipFill rotWithShape="1">
          <a:blip r:embed="rId5">
            <a:alphaModFix/>
          </a:blip>
          <a:srcRect b="12545" l="7775" r="7342" t="6252"/>
          <a:stretch/>
        </p:blipFill>
        <p:spPr>
          <a:xfrm>
            <a:off x="4794625" y="1818525"/>
            <a:ext cx="4272625" cy="3197176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6"/>
          <p:cNvSpPr/>
          <p:nvPr/>
        </p:nvSpPr>
        <p:spPr>
          <a:xfrm>
            <a:off x="3465572" y="763182"/>
            <a:ext cx="872400" cy="299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6"/>
          <p:cNvCxnSpPr>
            <a:stCxn id="257" idx="3"/>
            <a:endCxn id="256" idx="0"/>
          </p:cNvCxnSpPr>
          <p:nvPr/>
        </p:nvCxnSpPr>
        <p:spPr>
          <a:xfrm>
            <a:off x="4337972" y="913032"/>
            <a:ext cx="2592900" cy="905400"/>
          </a:xfrm>
          <a:prstGeom prst="bentConnector2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Installing and deploying your application on your Shiny VM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228600" y="529825"/>
            <a:ext cx="42864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Install your applications in subfolders of </a:t>
            </a:r>
            <a:endParaRPr/>
          </a:p>
          <a:p>
            <a:pPr indent="0" lvl="0" marL="4572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/>
              <a:t>/ifb/shinyapps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/>
              <a:t>For example</a:t>
            </a:r>
            <a:endParaRPr/>
          </a:p>
          <a:p>
            <a:pPr indent="45720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/>
              <a:t>/ifb/shinyapps/myapp/myapp.R</a:t>
            </a:r>
            <a:r>
              <a:rPr lang="fr"/>
              <a:t> </a:t>
            </a:r>
            <a:endParaRPr/>
          </a:p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Note: this folder belongs to root, but you can become root of your VM with </a:t>
            </a:r>
            <a:endParaRPr/>
          </a:p>
          <a:p>
            <a:pPr indent="457200" lvl="0" marL="4572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FEFEF"/>
                </a:highlight>
              </a:rPr>
              <a:t>sudo bash</a:t>
            </a:r>
            <a:endParaRPr/>
          </a:p>
          <a:p>
            <a:pPr indent="-317500" lvl="0" marL="457200" rtl="0" algn="l">
              <a:spcBef>
                <a:spcPts val="32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Access your Shiny app by appending the folder name to the URL of your server. </a:t>
            </a:r>
            <a:endParaRPr/>
          </a:p>
          <a:p>
            <a:pPr indent="0" lvl="0" marL="91440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Programme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28600" y="453625"/>
            <a:ext cx="8726400" cy="4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FF"/>
                </a:solidFill>
              </a:rPr>
              <a:t>Première journée : 9:30-17:30</a:t>
            </a:r>
            <a:endParaRPr b="1" sz="1200">
              <a:solidFill>
                <a:srgbClr val="0000FF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09:30 - 09:45 Accueil et tour de table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09:45 - 10:45 Introduction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10:45 - 11:00 Pause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11:00 - 13:00 Ma première appli Shiny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13:00 - 14:00 Déjeuner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14:00 - 15:15 Exercices (session 1)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15:15 - 15:30 Pause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15:30 - 17:30 Exercices (session 2)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FF"/>
                </a:solidFill>
              </a:rPr>
              <a:t>Deuxième</a:t>
            </a:r>
            <a:r>
              <a:rPr b="1" lang="fr" sz="1200">
                <a:solidFill>
                  <a:srgbClr val="0000FF"/>
                </a:solidFill>
              </a:rPr>
              <a:t> journée : 8:30-16:30</a:t>
            </a:r>
            <a:endParaRPr sz="1200">
              <a:solidFill>
                <a:srgbClr val="0000FF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09:30 - 10:30 Retour sur la 1ère journée, bilan des exercices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10:30 - 10:45 Pause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10:45 - 12:00 Déploiement d’application Shiny(cours et exercice pratique)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12:00 - 13:00 Déjeuner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13:00 - 15:00 BYOS (BringYourOwnScript) - adaptation de script personnel en interface shiny(session 1)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15:00 - 15:15 Pause</a:t>
            </a:r>
            <a:endParaRPr i="1"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15:15 - 16:00 BYOS (BringYourOwnScript) - (session 2)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i="1" lang="fr" sz="1100"/>
              <a:t>16:00 - 16:15 Bilan 2ème journée et conclusion du cours.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Tour de table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228600" y="453625"/>
            <a:ext cx="8726400" cy="4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Vous ? Votre équipe / unité 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Votre première expérience de Shiny 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Vos attentes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228600" y="453625"/>
            <a:ext cx="8726400" cy="4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ctrTitle"/>
          </p:nvPr>
        </p:nvSpPr>
        <p:spPr>
          <a:xfrm>
            <a:off x="153988" y="1958340"/>
            <a:ext cx="8839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Déploiement d’une application Shiny à Pasteur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Shiny Server pro à pasteur - organisation des fichiers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501625" y="1654600"/>
            <a:ext cx="2867400" cy="270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Server (Machine virtuelle)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3683550" y="1677075"/>
            <a:ext cx="13776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 1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3683550" y="2368550"/>
            <a:ext cx="13776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 2</a:t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3683550" y="3060025"/>
            <a:ext cx="13776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 3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3683550" y="3784600"/>
            <a:ext cx="13776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5113550" y="1783725"/>
            <a:ext cx="7188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5884750" y="1677075"/>
            <a:ext cx="19167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fichiers ui.R et server.R et autres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5113550" y="2475200"/>
            <a:ext cx="7188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5884750" y="2368550"/>
            <a:ext cx="19167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fichiers ui.R et server.R et autres</a:t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5113550" y="3166675"/>
            <a:ext cx="7188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5884750" y="3060025"/>
            <a:ext cx="19167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fichiers ui.R et server.R et autres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5113550" y="3891250"/>
            <a:ext cx="7188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884750" y="3784600"/>
            <a:ext cx="1916700" cy="57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fichiers ui.R et server.R et autres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Shiny Server pro à pasteur - fichier de configuration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75" y="667413"/>
            <a:ext cx="7315024" cy="38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636375" y="4524750"/>
            <a:ext cx="7606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u="sng">
                <a:solidFill>
                  <a:schemeClr val="hlink"/>
                </a:solidFill>
                <a:hlinkClick r:id="rId4"/>
              </a:rPr>
              <a:t>http://hub05.hosting.pasteur.fr:443/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Shiny Server pro à pasteur - fichier de configuration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450" y="584325"/>
            <a:ext cx="66006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112300" y="4469700"/>
            <a:ext cx="89994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u="sng">
                <a:solidFill>
                  <a:schemeClr val="hlink"/>
                </a:solidFill>
                <a:hlinkClick r:id="rId4"/>
              </a:rPr>
              <a:t>http://hub05.hosting.pasteur.fr:8000/</a:t>
            </a:r>
            <a:r>
              <a:rPr lang="fr" sz="3000" u="sng">
                <a:solidFill>
                  <a:schemeClr val="hlink"/>
                </a:solidFill>
                <a:hlinkClick r:id="rId5"/>
              </a:rPr>
              <a:t>xian</a:t>
            </a:r>
            <a:r>
              <a:rPr lang="fr" sz="3000" u="sng">
                <a:solidFill>
                  <a:schemeClr val="hlink"/>
                </a:solidFill>
                <a:hlinkClick r:id="rId6"/>
              </a:rPr>
              <a:t>/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0" y="-9515"/>
            <a:ext cx="9144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Shiny Server pro à pasteur - fichier de configuration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00" y="725750"/>
            <a:ext cx="588965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1519850" y="4443225"/>
            <a:ext cx="4335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u="sng">
                <a:solidFill>
                  <a:schemeClr val="hlink"/>
                </a:solidFill>
                <a:hlinkClick r:id="rId4"/>
              </a:rPr>
              <a:t>http://sherpa.pasteur.fr/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FB_theme_shiny19">
  <a:themeElements>
    <a:clrScheme name="">
      <a:dk1>
        <a:srgbClr val="000000"/>
      </a:dk1>
      <a:lt1>
        <a:srgbClr val="FFFFFF"/>
      </a:lt1>
      <a:dk2>
        <a:srgbClr val="002465"/>
      </a:dk2>
      <a:lt2>
        <a:srgbClr val="1C1C1C"/>
      </a:lt2>
      <a:accent1>
        <a:srgbClr val="FFFFFF"/>
      </a:accent1>
      <a:accent2>
        <a:srgbClr val="0000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00B9"/>
      </a:accent6>
      <a:hlink>
        <a:srgbClr val="0000CC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